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74" r:id="rId2"/>
  </p:sldMasterIdLst>
  <p:notesMasterIdLst>
    <p:notesMasterId r:id="rId11"/>
  </p:notesMasterIdLst>
  <p:sldIdLst>
    <p:sldId id="256" r:id="rId3"/>
    <p:sldId id="258" r:id="rId4"/>
    <p:sldId id="259" r:id="rId5"/>
    <p:sldId id="276" r:id="rId6"/>
    <p:sldId id="274" r:id="rId7"/>
    <p:sldId id="273" r:id="rId8"/>
    <p:sldId id="277"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85B"/>
    <a:srgbClr val="30A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1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11/25/2022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11/25/2022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11/25/2022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5C5C9-164C-46B3-A87E-7660D39D3106}" type="datetime2">
              <a:rPr lang="en-US" smtClean="0"/>
              <a:t>Friday, November 25, 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9401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DCFF8A-AAF8-4A12-8A91-9CA0EAF6CBB9}"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0638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Friday, November 25, 2022</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6481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3D88D-8CEC-4ED9-A53B-5596187D9A16}"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76244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CD382-DFDA-4722-A27A-59C21AD112F2}" type="datetime2">
              <a:rPr lang="en-US" smtClean="0"/>
              <a:t>Friday, November 25, 2022</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61965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Friday, November 25, 2022</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25816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Friday, November 25, 2022</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1978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F5FDCC-6AAC-4A08-B9E0-3793AB5E64C3}"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8953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11/25/2022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FE94D-439C-40F1-900E-BC07940E3988}" type="datetime2">
              <a:rPr lang="en-US" smtClean="0"/>
              <a:t>Friday, November 25, 2022</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306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0109570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52281048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854846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3799328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4064125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3730474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5179A-1E2B-41AB-B400-4F1B4022FAEE}" type="datetime2">
              <a:rPr lang="en-US" smtClean="0"/>
              <a:t>Friday, November 25,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4095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81D0F-6595-4F14-8EF3-954CD87C797B}" type="datetime2">
              <a:rPr lang="en-US" smtClean="0"/>
              <a:t>Friday, November 25, 2022</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31753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11/25/2022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2689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11/25/2022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11/25/2022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11/25/2022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11/25/2022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11/25/2022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11/25/2022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11/25/2022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11/25/2022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EA2CF1-0EB2-4673-802D-3371233E4A77}" type="datetime2">
              <a:rPr lang="en-US" smtClean="0"/>
              <a:t>Friday, November 25, 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9500029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85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5F695A-1892-2FEF-BA09-B837577F0E31}"/>
              </a:ext>
            </a:extLst>
          </p:cNvPr>
          <p:cNvSpPr>
            <a:spLocks noGrp="1" noRot="1" noMove="1" noResize="1" noEditPoints="1" noAdjustHandles="1" noChangeArrowheads="1" noChangeShapeType="1"/>
          </p:cNvSpPr>
          <p:nvPr/>
        </p:nvSpPr>
        <p:spPr>
          <a:xfrm>
            <a:off x="0" y="0"/>
            <a:ext cx="2410691" cy="2671948"/>
          </a:xfrm>
          <a:prstGeom prst="rect">
            <a:avLst/>
          </a:prstGeom>
          <a:solidFill>
            <a:srgbClr val="333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4B176C3-2E05-A144-C831-50E93E28DE01}"/>
              </a:ext>
            </a:extLst>
          </p:cNvPr>
          <p:cNvSpPr txBox="1"/>
          <p:nvPr/>
        </p:nvSpPr>
        <p:spPr>
          <a:xfrm>
            <a:off x="1" y="129209"/>
            <a:ext cx="12085982" cy="2325756"/>
          </a:xfrm>
          <a:prstGeom prst="rect">
            <a:avLst/>
          </a:prstGeom>
        </p:spPr>
        <p:txBody>
          <a:bodyPr vert="horz" wrap="square" lIns="0" tIns="0" rIns="0" bIns="0" rtlCol="0" anchor="t" anchorCtr="0">
            <a:normAutofit fontScale="92500" lnSpcReduction="10000"/>
          </a:bodyPr>
          <a:lstStyle/>
          <a:p>
            <a:pPr algn="ctr">
              <a:lnSpc>
                <a:spcPct val="90000"/>
              </a:lnSpc>
              <a:spcBef>
                <a:spcPct val="0"/>
              </a:spcBef>
              <a:spcAft>
                <a:spcPts val="600"/>
              </a:spcAft>
            </a:pPr>
            <a:r>
              <a:rPr lang="en-US" sz="5400" b="1">
                <a:solidFill>
                  <a:schemeClr val="bg1"/>
                </a:solidFill>
                <a:latin typeface="iCiel Mijas" panose="02000506000000020004" pitchFamily="50" charset="0"/>
                <a:ea typeface="+mj-ea"/>
                <a:cs typeface="+mj-cs"/>
              </a:rPr>
              <a:t>CHỦ ĐỀ </a:t>
            </a:r>
            <a:r>
              <a:rPr lang="en-US" sz="7800" b="1">
                <a:solidFill>
                  <a:srgbClr val="FFC000"/>
                </a:solidFill>
                <a:latin typeface="iCiel Mijas" panose="02000506000000020004" pitchFamily="50" charset="0"/>
                <a:ea typeface="+mj-ea"/>
                <a:cs typeface="+mj-cs"/>
              </a:rPr>
              <a:t>C</a:t>
            </a:r>
            <a:endParaRPr lang="en-US" sz="5400" b="1">
              <a:solidFill>
                <a:srgbClr val="FFC000"/>
              </a:solidFill>
              <a:latin typeface="iCiel Mijas" panose="02000506000000020004" pitchFamily="50" charset="0"/>
              <a:ea typeface="+mj-ea"/>
              <a:cs typeface="+mj-cs"/>
            </a:endParaRPr>
          </a:p>
          <a:p>
            <a:pPr algn="ctr">
              <a:lnSpc>
                <a:spcPct val="90000"/>
              </a:lnSpc>
              <a:spcBef>
                <a:spcPct val="0"/>
              </a:spcBef>
              <a:spcAft>
                <a:spcPts val="600"/>
              </a:spcAft>
            </a:pPr>
            <a:r>
              <a:rPr lang="vi-VN" sz="5400" b="1">
                <a:solidFill>
                  <a:schemeClr val="bg1"/>
                </a:solidFill>
                <a:latin typeface="iCiel Mijas" panose="02000506000000020004" pitchFamily="50" charset="0"/>
                <a:ea typeface="+mj-ea"/>
                <a:cs typeface="+mj-cs"/>
              </a:rPr>
              <a:t>TỔ CHỨC LƯU TRỮ, TÌM KIẾM</a:t>
            </a:r>
            <a:endParaRPr lang="en-US" sz="5400" b="1">
              <a:solidFill>
                <a:schemeClr val="bg1"/>
              </a:solidFill>
              <a:latin typeface="iCiel Mijas" panose="02000506000000020004" pitchFamily="50" charset="0"/>
              <a:ea typeface="+mj-ea"/>
              <a:cs typeface="+mj-cs"/>
            </a:endParaRPr>
          </a:p>
          <a:p>
            <a:pPr algn="ctr">
              <a:lnSpc>
                <a:spcPct val="90000"/>
              </a:lnSpc>
              <a:spcBef>
                <a:spcPct val="0"/>
              </a:spcBef>
              <a:spcAft>
                <a:spcPts val="600"/>
              </a:spcAft>
            </a:pPr>
            <a:r>
              <a:rPr lang="vi-VN" sz="5400" b="1">
                <a:solidFill>
                  <a:schemeClr val="bg1"/>
                </a:solidFill>
                <a:latin typeface="iCiel Mijas" panose="02000506000000020004" pitchFamily="50" charset="0"/>
                <a:ea typeface="+mj-ea"/>
                <a:cs typeface="+mj-cs"/>
              </a:rPr>
              <a:t>VÀ TRAO ĐỔI THÔNG TIN </a:t>
            </a:r>
          </a:p>
        </p:txBody>
      </p:sp>
      <p:pic>
        <p:nvPicPr>
          <p:cNvPr id="2" name="Picture 1">
            <a:extLst>
              <a:ext uri="{FF2B5EF4-FFF2-40B4-BE49-F238E27FC236}">
                <a16:creationId xmlns:a16="http://schemas.microsoft.com/office/drawing/2014/main" id="{000425BC-F922-4BDD-D4C3-26F6E494C9C3}"/>
              </a:ext>
            </a:extLst>
          </p:cNvPr>
          <p:cNvPicPr>
            <a:picLocks noChangeAspect="1"/>
          </p:cNvPicPr>
          <p:nvPr/>
        </p:nvPicPr>
        <p:blipFill rotWithShape="1">
          <a:blip r:embed="rId2"/>
          <a:srcRect t="32677" b="8660"/>
          <a:stretch/>
        </p:blipFill>
        <p:spPr>
          <a:xfrm>
            <a:off x="20" y="2568531"/>
            <a:ext cx="12191980" cy="4273465"/>
          </a:xfrm>
          <a:custGeom>
            <a:avLst/>
            <a:gdLst/>
            <a:ahLst/>
            <a:cxnLst/>
            <a:rect l="l" t="t" r="r" b="b"/>
            <a:pathLst>
              <a:path w="12192000" h="4273465">
                <a:moveTo>
                  <a:pt x="5674827" y="107"/>
                </a:moveTo>
                <a:cubicBezTo>
                  <a:pt x="6770307" y="-2269"/>
                  <a:pt x="8062055" y="35744"/>
                  <a:pt x="8986322" y="35744"/>
                </a:cubicBezTo>
                <a:cubicBezTo>
                  <a:pt x="10233527" y="52639"/>
                  <a:pt x="11168930" y="69533"/>
                  <a:pt x="12015248" y="52639"/>
                </a:cubicBezTo>
                <a:lnTo>
                  <a:pt x="12192000" y="60460"/>
                </a:lnTo>
                <a:lnTo>
                  <a:pt x="12192000" y="4273465"/>
                </a:lnTo>
                <a:lnTo>
                  <a:pt x="0" y="4273465"/>
                </a:lnTo>
                <a:lnTo>
                  <a:pt x="0" y="65877"/>
                </a:lnTo>
                <a:lnTo>
                  <a:pt x="107413" y="52639"/>
                </a:lnTo>
                <a:cubicBezTo>
                  <a:pt x="716168" y="1955"/>
                  <a:pt x="1725810" y="137111"/>
                  <a:pt x="4665650" y="18850"/>
                </a:cubicBezTo>
                <a:cubicBezTo>
                  <a:pt x="4966315" y="6179"/>
                  <a:pt x="5309667" y="899"/>
                  <a:pt x="5674827" y="107"/>
                </a:cubicBezTo>
                <a:close/>
              </a:path>
            </a:pathLst>
          </a:custGeom>
        </p:spPr>
      </p:pic>
      <p:sp>
        <p:nvSpPr>
          <p:cNvPr id="8" name="TextBox 7">
            <a:extLst>
              <a:ext uri="{FF2B5EF4-FFF2-40B4-BE49-F238E27FC236}">
                <a16:creationId xmlns:a16="http://schemas.microsoft.com/office/drawing/2014/main" id="{518610D6-32D5-A21A-CCB3-6E2AC0591763}"/>
              </a:ext>
            </a:extLst>
          </p:cNvPr>
          <p:cNvSpPr txBox="1"/>
          <p:nvPr/>
        </p:nvSpPr>
        <p:spPr>
          <a:xfrm>
            <a:off x="0" y="3535545"/>
            <a:ext cx="12192000" cy="2074414"/>
          </a:xfrm>
          <a:prstGeom prst="rect">
            <a:avLst/>
          </a:prstGeom>
          <a:noFill/>
        </p:spPr>
        <p:txBody>
          <a:bodyPr wrap="square">
            <a:spAutoFit/>
          </a:bodyPr>
          <a:lstStyle/>
          <a:p>
            <a:pPr algn="ctr">
              <a:lnSpc>
                <a:spcPct val="110000"/>
              </a:lnSpc>
              <a:spcBef>
                <a:spcPts val="600"/>
              </a:spcBef>
              <a:spcAft>
                <a:spcPts val="600"/>
              </a:spcAft>
              <a:buClr>
                <a:schemeClr val="accent4"/>
              </a:buClr>
            </a:pPr>
            <a:r>
              <a:rPr lang="en-US" sz="5400" b="1" spc="20">
                <a:solidFill>
                  <a:srgbClr val="C00000"/>
                </a:solidFill>
                <a:latin typeface="iCiel Mijas" panose="02000506000000020004" pitchFamily="50" charset="0"/>
              </a:rPr>
              <a:t>BÀI 3</a:t>
            </a:r>
          </a:p>
          <a:p>
            <a:pPr algn="ctr">
              <a:lnSpc>
                <a:spcPct val="110000"/>
              </a:lnSpc>
              <a:spcBef>
                <a:spcPts val="600"/>
              </a:spcBef>
              <a:spcAft>
                <a:spcPts val="600"/>
              </a:spcAft>
              <a:buClr>
                <a:schemeClr val="accent4"/>
              </a:buClr>
            </a:pPr>
            <a:r>
              <a:rPr lang="en-US" sz="5400" b="1" spc="20">
                <a:solidFill>
                  <a:srgbClr val="C00000"/>
                </a:solidFill>
                <a:latin typeface="iCiel Mijas" panose="02000506000000020004" pitchFamily="50" charset="0"/>
              </a:rPr>
              <a:t>TRAO ĐỔI THÔNG TIN TRÊN MẠNG XÃ HỘI</a:t>
            </a:r>
          </a:p>
        </p:txBody>
      </p:sp>
    </p:spTree>
    <p:extLst>
      <p:ext uri="{BB962C8B-B14F-4D97-AF65-F5344CB8AC3E}">
        <p14:creationId xmlns:p14="http://schemas.microsoft.com/office/powerpoint/2010/main" val="295831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9508F9-059D-895F-7C35-115D531C0EB5}"/>
              </a:ext>
            </a:extLst>
          </p:cNvPr>
          <p:cNvSpPr/>
          <p:nvPr/>
        </p:nvSpPr>
        <p:spPr>
          <a:xfrm>
            <a:off x="0" y="1701570"/>
            <a:ext cx="6250150" cy="105560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a:latin typeface="Open Sans" panose="020B0606030504020204" pitchFamily="34" charset="0"/>
                <a:ea typeface="Open Sans" panose="020B0606030504020204" pitchFamily="34" charset="0"/>
                <a:cs typeface="Open Sans" panose="020B0606030504020204" pitchFamily="34" charset="0"/>
              </a:rPr>
              <a:t>Trò chuyện qua Messenger là một chức năng cơ bản của Facebook</a:t>
            </a: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D78386ED-D435-886D-3AA7-3F4203EC4B8A}"/>
              </a:ext>
            </a:extLst>
          </p:cNvPr>
          <p:cNvSpPr txBox="1"/>
          <p:nvPr/>
        </p:nvSpPr>
        <p:spPr>
          <a:xfrm>
            <a:off x="1729541" y="128887"/>
            <a:ext cx="10965365" cy="646331"/>
          </a:xfrm>
          <a:prstGeom prst="rect">
            <a:avLst/>
          </a:prstGeom>
          <a:noFill/>
        </p:spPr>
        <p:txBody>
          <a:bodyPr wrap="square" rtlCol="0">
            <a:spAutoFit/>
          </a:bodyPr>
          <a:lstStyle/>
          <a:p>
            <a:pPr marL="742950" indent="-742950">
              <a:buAutoNum type="arabicPeriod"/>
            </a:pPr>
            <a:r>
              <a:rPr lang="en-US" sz="3600">
                <a:solidFill>
                  <a:srgbClr val="FFC000"/>
                </a:solidFill>
                <a:latin typeface="iCiel Mijas" panose="02000506000000020004" pitchFamily="50" charset="0"/>
              </a:rPr>
              <a:t>Trò chuyện qua Messenger</a:t>
            </a:r>
          </a:p>
        </p:txBody>
      </p:sp>
      <p:pic>
        <p:nvPicPr>
          <p:cNvPr id="9" name="Picture 8">
            <a:extLst>
              <a:ext uri="{FF2B5EF4-FFF2-40B4-BE49-F238E27FC236}">
                <a16:creationId xmlns:a16="http://schemas.microsoft.com/office/drawing/2014/main" id="{E5AF06A6-6E80-F9E3-65AB-F5FB4618D1A0}"/>
              </a:ext>
            </a:extLst>
          </p:cNvPr>
          <p:cNvPicPr>
            <a:picLocks noChangeAspect="1"/>
          </p:cNvPicPr>
          <p:nvPr/>
        </p:nvPicPr>
        <p:blipFill>
          <a:blip r:embed="rId2"/>
          <a:stretch>
            <a:fillRect/>
          </a:stretch>
        </p:blipFill>
        <p:spPr>
          <a:xfrm>
            <a:off x="6472066" y="1068712"/>
            <a:ext cx="5633235" cy="5280064"/>
          </a:xfrm>
          <a:prstGeom prst="rect">
            <a:avLst/>
          </a:prstGeom>
        </p:spPr>
      </p:pic>
    </p:spTree>
    <p:extLst>
      <p:ext uri="{BB962C8B-B14F-4D97-AF65-F5344CB8AC3E}">
        <p14:creationId xmlns:p14="http://schemas.microsoft.com/office/powerpoint/2010/main" val="295257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2002971" y="1200328"/>
            <a:ext cx="9453034" cy="55052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15000"/>
              </a:lnSpc>
              <a:spcBef>
                <a:spcPts val="600"/>
              </a:spcBef>
              <a:spcAft>
                <a:spcPts val="600"/>
              </a:spcAft>
              <a:buClrTx/>
              <a:buSzTx/>
              <a:tabLst/>
              <a:defRPr/>
            </a:pPr>
            <a:r>
              <a:rPr kumimoji="0" lang="vi-VN" sz="2800" b="1" i="1" u="none" strike="noStrike" kern="1200" cap="none" spc="0" normalizeH="0" baseline="0" noProof="0">
                <a:ln>
                  <a:noFill/>
                </a:ln>
                <a:solidFill>
                  <a:schemeClr val="accent5">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Hướng dẫn</a:t>
            </a:r>
          </a:p>
          <a:p>
            <a:pPr marR="0" lvl="0" algn="just" defTabSz="914400" rtl="0" eaLnBrk="1" fontAlgn="auto" latinLnBrk="0" hangingPunct="1">
              <a:lnSpc>
                <a:spcPct val="115000"/>
              </a:lnSpc>
              <a:spcBef>
                <a:spcPts val="600"/>
              </a:spcBef>
              <a:spcAft>
                <a:spcPts val="600"/>
              </a:spcAft>
              <a:buClrTx/>
              <a:buSzTx/>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Bước 1. Mở website </a:t>
            </a:r>
            <a:r>
              <a:rPr kumimoji="0" lang="vi-VN" sz="2800" b="0" i="1"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https://www.facebook.com</a:t>
            </a:r>
            <a:r>
              <a:rPr kumimoji="0" lang="vi-VN" sz="2800" b="0" i="1"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và đăng nhập tài khoản cá nhân</a:t>
            </a:r>
            <a:endPar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just" defTabSz="914400" rtl="0" eaLnBrk="1" fontAlgn="auto" latinLnBrk="0" hangingPunct="1">
              <a:lnSpc>
                <a:spcPct val="115000"/>
              </a:lnSpc>
              <a:spcBef>
                <a:spcPts val="600"/>
              </a:spcBef>
              <a:spcAft>
                <a:spcPts val="600"/>
              </a:spcAft>
              <a:buClrTx/>
              <a:buSzTx/>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Bước 2. Tạo nhóm trên Facebook để trao đổi với các thành viên trong nhóm:</a:t>
            </a: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Tại cửa sổ trang Facebook cá nhân, nháy chuột vào + (ở phía trên cửa sổ) và chọn Group</a:t>
            </a:r>
            <a:endParaRPr lang="en-US" sz="2800" i="1" noProof="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Chọn và điền các thông tin vào cột bên trái cửa sổ Create group</a:t>
            </a:r>
          </a:p>
        </p:txBody>
      </p:sp>
      <p:sp>
        <p:nvSpPr>
          <p:cNvPr id="22" name="TextBox 21">
            <a:extLst>
              <a:ext uri="{FF2B5EF4-FFF2-40B4-BE49-F238E27FC236}">
                <a16:creationId xmlns:a16="http://schemas.microsoft.com/office/drawing/2014/main" id="{27929CCD-E476-8AD4-1F61-8E7FFDFCBE0C}"/>
              </a:ext>
            </a:extLst>
          </p:cNvPr>
          <p:cNvSpPr txBox="1"/>
          <p:nvPr/>
        </p:nvSpPr>
        <p:spPr>
          <a:xfrm>
            <a:off x="1605946" y="0"/>
            <a:ext cx="9628112" cy="1200329"/>
          </a:xfrm>
          <a:prstGeom prst="rect">
            <a:avLst/>
          </a:prstGeom>
          <a:noFill/>
        </p:spPr>
        <p:txBody>
          <a:bodyPr wrap="square" rtlCol="0">
            <a:spAutoFit/>
          </a:bodyPr>
          <a:lstStyle/>
          <a:p>
            <a:r>
              <a:rPr lang="en-US" sz="3600">
                <a:solidFill>
                  <a:srgbClr val="FFC000"/>
                </a:solidFill>
                <a:latin typeface="iCiel Mijas" panose="02000506000000020004" pitchFamily="50" charset="0"/>
              </a:rPr>
              <a:t>2. Thực hành trao đổi và chia sẻ thông tin trong nhóm ở Facebook</a:t>
            </a:r>
            <a:endParaRPr lang="en-US" sz="3600">
              <a:solidFill>
                <a:srgbClr val="FFC000"/>
              </a:solidFill>
            </a:endParaRPr>
          </a:p>
        </p:txBody>
      </p:sp>
    </p:spTree>
    <p:extLst>
      <p:ext uri="{BB962C8B-B14F-4D97-AF65-F5344CB8AC3E}">
        <p14:creationId xmlns:p14="http://schemas.microsoft.com/office/powerpoint/2010/main" val="42768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2002971" y="1200328"/>
            <a:ext cx="9453034" cy="55052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15000"/>
              </a:lnSpc>
              <a:spcBef>
                <a:spcPts val="600"/>
              </a:spcBef>
              <a:spcAft>
                <a:spcPts val="600"/>
              </a:spcAft>
              <a:buClrTx/>
              <a:buSzTx/>
              <a:tabLst/>
              <a:defRPr/>
            </a:pPr>
            <a:r>
              <a:rPr kumimoji="0" lang="vi-VN" sz="2800" b="1" i="1" u="none" strike="noStrike" kern="1200" cap="none" spc="0" normalizeH="0" baseline="0" noProof="0">
                <a:ln>
                  <a:noFill/>
                </a:ln>
                <a:solidFill>
                  <a:schemeClr val="accent5">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Hướng dẫn</a:t>
            </a:r>
          </a:p>
          <a:p>
            <a:pPr marR="0" lvl="0" algn="just" defTabSz="914400" rtl="0" eaLnBrk="1" fontAlgn="auto" latinLnBrk="0" hangingPunct="1">
              <a:lnSpc>
                <a:spcPct val="115000"/>
              </a:lnSpc>
              <a:spcBef>
                <a:spcPts val="600"/>
              </a:spcBef>
              <a:spcAft>
                <a:spcPts val="600"/>
              </a:spcAft>
              <a:buClrTx/>
              <a:buSzTx/>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Nhập tên nhóm vào ô Group name</a:t>
            </a:r>
          </a:p>
          <a:p>
            <a:pPr marR="0" lvl="0" algn="just" defTabSz="914400" rtl="0" eaLnBrk="1" fontAlgn="auto" latinLnBrk="0" hangingPunct="1">
              <a:lnSpc>
                <a:spcPct val="115000"/>
              </a:lnSpc>
              <a:spcBef>
                <a:spcPts val="600"/>
              </a:spcBef>
              <a:spcAft>
                <a:spcPts val="600"/>
              </a:spcAft>
              <a:buClrTx/>
              <a:buSzTx/>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Chọn nhóm công khai (Public) hoặc riêng tư (Private) tại ô Choose privacy</a:t>
            </a:r>
          </a:p>
          <a:p>
            <a:pPr marR="0" lvl="0" algn="just" defTabSz="914400" rtl="0" eaLnBrk="1" fontAlgn="auto" latinLnBrk="0" hangingPunct="1">
              <a:lnSpc>
                <a:spcPct val="115000"/>
              </a:lnSpc>
              <a:spcBef>
                <a:spcPts val="600"/>
              </a:spcBef>
              <a:spcAft>
                <a:spcPts val="600"/>
              </a:spcAft>
              <a:buClrTx/>
              <a:buSzTx/>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Mời thành viên tham gia nhóm: nháy chuột vào ô Invite friends, gõ tên tài khoản Facebook hoặc địa chỉ email của thành viên</a:t>
            </a:r>
          </a:p>
          <a:p>
            <a:pPr marR="0" lvl="0" algn="just" defTabSz="914400" rtl="0" eaLnBrk="1" fontAlgn="auto" latinLnBrk="0" hangingPunct="1">
              <a:lnSpc>
                <a:spcPct val="115000"/>
              </a:lnSpc>
              <a:spcBef>
                <a:spcPts val="600"/>
              </a:spcBef>
              <a:spcAft>
                <a:spcPts val="600"/>
              </a:spcAft>
              <a:buClrTx/>
              <a:buSzTx/>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Chọn Create</a:t>
            </a:r>
          </a:p>
          <a:p>
            <a:pPr marR="0" lvl="0" algn="just" defTabSz="914400" rtl="0" eaLnBrk="1" fontAlgn="auto" latinLnBrk="0" hangingPunct="1">
              <a:lnSpc>
                <a:spcPct val="115000"/>
              </a:lnSpc>
              <a:spcBef>
                <a:spcPts val="600"/>
              </a:spcBef>
              <a:spcAft>
                <a:spcPts val="600"/>
              </a:spcAft>
              <a:buClrTx/>
              <a:buSzTx/>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Bước 3. Đưa nội dung thông tin cần trao đổi</a:t>
            </a:r>
          </a:p>
        </p:txBody>
      </p:sp>
      <p:sp>
        <p:nvSpPr>
          <p:cNvPr id="22" name="TextBox 21">
            <a:extLst>
              <a:ext uri="{FF2B5EF4-FFF2-40B4-BE49-F238E27FC236}">
                <a16:creationId xmlns:a16="http://schemas.microsoft.com/office/drawing/2014/main" id="{27929CCD-E476-8AD4-1F61-8E7FFDFCBE0C}"/>
              </a:ext>
            </a:extLst>
          </p:cNvPr>
          <p:cNvSpPr txBox="1"/>
          <p:nvPr/>
        </p:nvSpPr>
        <p:spPr>
          <a:xfrm>
            <a:off x="1605946" y="0"/>
            <a:ext cx="9628112" cy="1200329"/>
          </a:xfrm>
          <a:prstGeom prst="rect">
            <a:avLst/>
          </a:prstGeom>
          <a:noFill/>
        </p:spPr>
        <p:txBody>
          <a:bodyPr wrap="square" rtlCol="0">
            <a:spAutoFit/>
          </a:bodyPr>
          <a:lstStyle/>
          <a:p>
            <a:r>
              <a:rPr lang="en-US" sz="3600">
                <a:solidFill>
                  <a:srgbClr val="FFC000"/>
                </a:solidFill>
                <a:latin typeface="iCiel Mijas" panose="02000506000000020004" pitchFamily="50" charset="0"/>
              </a:rPr>
              <a:t>2. Thực hành trao đổi và chia sẻ thông tin trong nhóm ở Facebook</a:t>
            </a:r>
            <a:endParaRPr lang="en-US" sz="3600">
              <a:solidFill>
                <a:srgbClr val="FFC000"/>
              </a:solidFill>
            </a:endParaRPr>
          </a:p>
        </p:txBody>
      </p:sp>
    </p:spTree>
    <p:extLst>
      <p:ext uri="{BB962C8B-B14F-4D97-AF65-F5344CB8AC3E}">
        <p14:creationId xmlns:p14="http://schemas.microsoft.com/office/powerpoint/2010/main" val="216577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2154767" y="1423832"/>
            <a:ext cx="9746947" cy="46566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Mạng xã hội giúp ta có cơ hội kết nối với mọi người trên thế giới.</a:t>
            </a:r>
            <a:endPar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Khi có người bình luận, thích thông tin mình chia sẻ, sẽ tạo ra niềm vui</a:t>
            </a: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Sử dụng mạng xã hội dễ dàng trao đổi, thảo luận về các chủ đề học tập và cuộc sống</a:t>
            </a:r>
            <a:endPar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Trên mạng xã hội ta có thể biết thêm một số thông tin </a:t>
            </a:r>
          </a:p>
        </p:txBody>
      </p:sp>
      <p:sp>
        <p:nvSpPr>
          <p:cNvPr id="22" name="TextBox 21">
            <a:extLst>
              <a:ext uri="{FF2B5EF4-FFF2-40B4-BE49-F238E27FC236}">
                <a16:creationId xmlns:a16="http://schemas.microsoft.com/office/drawing/2014/main" id="{27929CCD-E476-8AD4-1F61-8E7FFDFCBE0C}"/>
              </a:ext>
            </a:extLst>
          </p:cNvPr>
          <p:cNvSpPr txBox="1"/>
          <p:nvPr/>
        </p:nvSpPr>
        <p:spPr>
          <a:xfrm>
            <a:off x="1793987" y="646873"/>
            <a:ext cx="9630570" cy="646331"/>
          </a:xfrm>
          <a:prstGeom prst="rect">
            <a:avLst/>
          </a:prstGeom>
          <a:noFill/>
        </p:spPr>
        <p:txBody>
          <a:bodyPr wrap="square" rtlCol="0">
            <a:spAutoFit/>
          </a:bodyPr>
          <a:lstStyle/>
          <a:p>
            <a:r>
              <a:rPr lang="en-US" sz="3600">
                <a:solidFill>
                  <a:srgbClr val="FFC000"/>
                </a:solidFill>
                <a:latin typeface="iCiel Mijas" panose="02000506000000020004" pitchFamily="50" charset="0"/>
              </a:rPr>
              <a:t>3. Lợi ích của mạng xã hội</a:t>
            </a:r>
            <a:endParaRPr lang="en-US" sz="3600">
              <a:solidFill>
                <a:srgbClr val="FFC000"/>
              </a:solidFill>
            </a:endParaRPr>
          </a:p>
        </p:txBody>
      </p:sp>
    </p:spTree>
    <p:extLst>
      <p:ext uri="{BB962C8B-B14F-4D97-AF65-F5344CB8AC3E}">
        <p14:creationId xmlns:p14="http://schemas.microsoft.com/office/powerpoint/2010/main" val="301348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2101843" y="1800068"/>
            <a:ext cx="9552819" cy="43104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Nhiều thông tin không đáng tin cậy, không được kiểm soát chặt chẽ, lan truyền một cách nhanh chóng trên mạng xã hội đã gây ra những hậu quả nghiêm trọng: nhiều em nhỏ bắt chước video bạo lực,…</a:t>
            </a: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Thông tin cá nhân trên mạng có thể bị sử dụng với mục đích xấu, vi phạm quyền riêng tư: gọi điện tống tiền, đe dọa, quảng cáo…</a:t>
            </a:r>
          </a:p>
        </p:txBody>
      </p:sp>
      <p:sp>
        <p:nvSpPr>
          <p:cNvPr id="22" name="TextBox 21">
            <a:extLst>
              <a:ext uri="{FF2B5EF4-FFF2-40B4-BE49-F238E27FC236}">
                <a16:creationId xmlns:a16="http://schemas.microsoft.com/office/drawing/2014/main" id="{27929CCD-E476-8AD4-1F61-8E7FFDFCBE0C}"/>
              </a:ext>
            </a:extLst>
          </p:cNvPr>
          <p:cNvSpPr txBox="1"/>
          <p:nvPr/>
        </p:nvSpPr>
        <p:spPr>
          <a:xfrm>
            <a:off x="1753192" y="299815"/>
            <a:ext cx="10250123" cy="1200329"/>
          </a:xfrm>
          <a:prstGeom prst="rect">
            <a:avLst/>
          </a:prstGeom>
          <a:noFill/>
        </p:spPr>
        <p:txBody>
          <a:bodyPr wrap="square" rtlCol="0">
            <a:spAutoFit/>
          </a:bodyPr>
          <a:lstStyle/>
          <a:p>
            <a:r>
              <a:rPr lang="en-US" sz="3600">
                <a:solidFill>
                  <a:srgbClr val="FFC000"/>
                </a:solidFill>
                <a:latin typeface="iCiel Mijas" panose="02000506000000020004" pitchFamily="50" charset="0"/>
              </a:rPr>
              <a:t>4. Hậu quả của sự thiếu hiểu biết trong sử dụng thông tin trên mạng xã hội</a:t>
            </a:r>
            <a:endParaRPr lang="en-US" sz="3600">
              <a:solidFill>
                <a:srgbClr val="FFC000"/>
              </a:solidFill>
            </a:endParaRPr>
          </a:p>
        </p:txBody>
      </p:sp>
    </p:spTree>
    <p:extLst>
      <p:ext uri="{BB962C8B-B14F-4D97-AF65-F5344CB8AC3E}">
        <p14:creationId xmlns:p14="http://schemas.microsoft.com/office/powerpoint/2010/main" val="77029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0ECE172-BCBA-739C-9DCB-8C10757DDA40}"/>
              </a:ext>
            </a:extLst>
          </p:cNvPr>
          <p:cNvSpPr/>
          <p:nvPr/>
        </p:nvSpPr>
        <p:spPr>
          <a:xfrm>
            <a:off x="2099155" y="1574308"/>
            <a:ext cx="8991599" cy="46177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en-US"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Một số học sinh bị bắt nạt qua mạng, bị áp lực từ những bình luận tiêu cực dẫn đến lo lắng, căng thẳng, trầm cảm.</a:t>
            </a: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Một số học sinh tụ tập đua xe hay làm việc xấu do bị rủ trên mạng xã hội.</a:t>
            </a:r>
          </a:p>
          <a:p>
            <a:pPr marL="457200" marR="0" lvl="0" indent="-457200" algn="just" defTabSz="914400" rtl="0" eaLnBrk="1" fontAlgn="auto" latinLnBrk="0" hangingPunct="1">
              <a:lnSpc>
                <a:spcPct val="115000"/>
              </a:lnSpc>
              <a:spcBef>
                <a:spcPts val="600"/>
              </a:spcBef>
              <a:spcAft>
                <a:spcPts val="600"/>
              </a:spcAft>
              <a:buClrTx/>
              <a:buSzTx/>
              <a:buFontTx/>
              <a:buChar char="-"/>
              <a:tabLst/>
              <a:defRPr/>
            </a:pPr>
            <a:r>
              <a:rPr kumimoji="0" lang="vi-VN" sz="28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Giao tiếp trực tuyến, sống ảo, dẫn đến sự xa rời giữa người với người trong thế giới thực.</a:t>
            </a:r>
          </a:p>
        </p:txBody>
      </p:sp>
      <p:sp>
        <p:nvSpPr>
          <p:cNvPr id="22" name="TextBox 21">
            <a:extLst>
              <a:ext uri="{FF2B5EF4-FFF2-40B4-BE49-F238E27FC236}">
                <a16:creationId xmlns:a16="http://schemas.microsoft.com/office/drawing/2014/main" id="{27929CCD-E476-8AD4-1F61-8E7FFDFCBE0C}"/>
              </a:ext>
            </a:extLst>
          </p:cNvPr>
          <p:cNvSpPr txBox="1"/>
          <p:nvPr/>
        </p:nvSpPr>
        <p:spPr>
          <a:xfrm>
            <a:off x="1753192" y="299815"/>
            <a:ext cx="10250123" cy="1200329"/>
          </a:xfrm>
          <a:prstGeom prst="rect">
            <a:avLst/>
          </a:prstGeom>
          <a:noFill/>
        </p:spPr>
        <p:txBody>
          <a:bodyPr wrap="square" rtlCol="0">
            <a:spAutoFit/>
          </a:bodyPr>
          <a:lstStyle/>
          <a:p>
            <a:r>
              <a:rPr lang="en-US" sz="3600">
                <a:solidFill>
                  <a:srgbClr val="FFC000"/>
                </a:solidFill>
                <a:latin typeface="iCiel Mijas" panose="02000506000000020004" pitchFamily="50" charset="0"/>
              </a:rPr>
              <a:t>4. Hậu quả của sự thiếu hiểu biết trong sử dụng thông tin trên mạng xã hội</a:t>
            </a:r>
            <a:endParaRPr lang="en-US" sz="3600">
              <a:solidFill>
                <a:srgbClr val="FFC000"/>
              </a:solidFill>
            </a:endParaRPr>
          </a:p>
        </p:txBody>
      </p:sp>
    </p:spTree>
    <p:extLst>
      <p:ext uri="{BB962C8B-B14F-4D97-AF65-F5344CB8AC3E}">
        <p14:creationId xmlns:p14="http://schemas.microsoft.com/office/powerpoint/2010/main" val="46547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7"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8"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9"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0"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1"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2"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54" name="Rectangle 53">
            <a:extLst>
              <a:ext uri="{FF2B5EF4-FFF2-40B4-BE49-F238E27FC236}">
                <a16:creationId xmlns:a16="http://schemas.microsoft.com/office/drawing/2014/main" id="{36993C3A-0E30-417B-B76B-0B62A3462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Word&#10;&#10;Description automatically generated">
            <a:extLst>
              <a:ext uri="{FF2B5EF4-FFF2-40B4-BE49-F238E27FC236}">
                <a16:creationId xmlns:a16="http://schemas.microsoft.com/office/drawing/2014/main" id="{538C7D9E-A8E9-7432-B1BE-5702C3744DB4}"/>
              </a:ext>
            </a:extLst>
          </p:cNvPr>
          <p:cNvPicPr/>
          <p:nvPr/>
        </p:nvPicPr>
        <p:blipFill rotWithShape="1">
          <a:blip r:embed="rId3"/>
          <a:srcRect l="55797" t="59061" r="6958" b="25027"/>
          <a:stretch/>
        </p:blipFill>
        <p:spPr bwMode="auto">
          <a:xfrm>
            <a:off x="643467" y="2118678"/>
            <a:ext cx="10905066" cy="26206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981881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127</TotalTime>
  <Words>475</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Corbel</vt:lpstr>
      <vt:lpstr>iCiel Mijas</vt:lpstr>
      <vt:lpstr>Open Sans</vt:lpstr>
      <vt:lpstr>Custom Design</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Ngọc</dc:creator>
  <cp:lastModifiedBy>Hồng Ngọc</cp:lastModifiedBy>
  <cp:revision>20</cp:revision>
  <dcterms:created xsi:type="dcterms:W3CDTF">2022-11-25T08:13:47Z</dcterms:created>
  <dcterms:modified xsi:type="dcterms:W3CDTF">2022-11-25T10:46:35Z</dcterms:modified>
</cp:coreProperties>
</file>